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Source Code Pro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4B92D6-39E2-494C-AC64-0411FC41DE98}">
  <a:tblStyle styleId="{634B92D6-39E2-494C-AC64-0411FC41D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SourceCodePro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SourceCodePro-bold.fntdata"/><Relationship Id="rId38" Type="http://schemas.openxmlformats.org/officeDocument/2006/relationships/font" Target="fonts/SourceCodePr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53f97bf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53f97bf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as to allow the model to have a better understand of what the feature is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53f97997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53f9799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67b0a84b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67b0a84b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67b0a84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67b0a84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3f97bf2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53f97bf2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61b1a787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61b1a787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4f1fd202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4f1fd20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60bee5b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60bee5b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67b0a84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67b0a84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67b0a84bb_0_1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67b0a84bb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4f1fd202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4f1fd202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Have you ever looked at a nice house and said, “I wonder how much that’s worth?”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Perhaps you’ve fretted about the value of your own property, or got into a heated argument with a relative/potential buyer on the perceived price of your property.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What if there was a simple and effective solution to all of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Here’s what us data scientists at MetaQuark Realty aim to achieve - a simple solution so that you, the home buyer/owner to accurately predict the price of a property.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 of the mind of any home owner/buyer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having a clear idea of the price of the property → Anxiety, Stress, Arguments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4f1fd202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4f1fd202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47d6a060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47d6a060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47d6a060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47d6a060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60bee5b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60bee5b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47d6a060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47d6a060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61b1a787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61b1a787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1b1a787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1b1a787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47d6a060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47d6a060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61b1a787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61b1a787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47d6a06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47d6a06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6a7241e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6a7241e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Magnifying Glass picture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An </a:t>
            </a:r>
            <a:r>
              <a:rPr b="1" lang="en-GB">
                <a:solidFill>
                  <a:schemeClr val="dk1"/>
                </a:solidFill>
              </a:rPr>
              <a:t>Inside View</a:t>
            </a:r>
            <a:r>
              <a:rPr lang="en-GB">
                <a:solidFill>
                  <a:schemeClr val="dk1"/>
                </a:solidFill>
              </a:rPr>
              <a:t> on a topic involves making predictions based on your understanding of the details of the process.  - not that it’s wrong, it’s just that it’s often biased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An </a:t>
            </a:r>
            <a:r>
              <a:rPr b="1" lang="en-GB">
                <a:solidFill>
                  <a:schemeClr val="dk1"/>
                </a:solidFill>
              </a:rPr>
              <a:t>Outside View</a:t>
            </a:r>
            <a:r>
              <a:rPr lang="en-GB">
                <a:solidFill>
                  <a:schemeClr val="dk1"/>
                </a:solidFill>
              </a:rPr>
              <a:t> involves ignoring these details and using an estimate based on a class of roughly similar previous cases.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53f97997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53f9799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53f979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53f979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47d6a060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47d6a060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Outside View = ‘Simple to understand’, ‘starting point, unique features they may have to adjust for later.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Ames housing dataset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Historical pricing of many properties in our fine 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Very extensive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Takes into consideration many important features, including, but not limited to: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Overall quality of the property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Number of rooms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Which neighborhood the property is 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Age of the property and renovated features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And many more!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47d6a06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47d6a06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Selected - LASSO Regression - Best RMSE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LASSO simplest to understand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LASSO have the biggest coefficients - Top 5 most positive and negative - Strongest Features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47d6a060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47d6a060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6745b3c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6745b3c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Outside View = ‘Simple to understand’, ‘starting point, unique features they may have to adjust for later.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745b3c2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6745b3c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Outside View = ‘Simple to understand’, ‘starting point, unique features they may have to adjust for later.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6745b3c2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6745b3c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Outside View = ‘Simple to understand’, ‘starting point, unique features they may have to adjust for later.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jpg"/><Relationship Id="rId4" Type="http://schemas.openxmlformats.org/officeDocument/2006/relationships/image" Target="../media/image4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jpg"/><Relationship Id="rId4" Type="http://schemas.openxmlformats.org/officeDocument/2006/relationships/image" Target="../media/image4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jpg"/><Relationship Id="rId4" Type="http://schemas.openxmlformats.org/officeDocument/2006/relationships/image" Target="../media/image5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7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jpg"/><Relationship Id="rId4" Type="http://schemas.openxmlformats.org/officeDocument/2006/relationships/image" Target="../media/image6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jpg"/><Relationship Id="rId4" Type="http://schemas.openxmlformats.org/officeDocument/2006/relationships/image" Target="../media/image6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Regression-omics</a:t>
            </a:r>
            <a:endParaRPr/>
          </a:p>
        </p:txBody>
      </p:sp>
      <p:sp>
        <p:nvSpPr>
          <p:cNvPr id="55" name="Google Shape;55;p1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2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5" y="283463"/>
            <a:ext cx="51435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up datasets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-207450" y="1794425"/>
            <a:ext cx="4597800" cy="23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 features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Year_built -&gt; house_age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year_remod/add -&gt; reno_age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Garage_yr_blt -&gt; garage_age</a:t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163" y="296450"/>
            <a:ext cx="3523176" cy="23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538" y="2642825"/>
            <a:ext cx="3671900" cy="22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NaNs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11700" y="1167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description states that NaNs represent the non-existence of a feature.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/>
              <a:t>Replace quantitative NaN with 0, qualitative with None.</a:t>
            </a:r>
            <a:endParaRPr sz="1417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000" y="2055075"/>
            <a:ext cx="3534100" cy="26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122" y="2081013"/>
            <a:ext cx="3105700" cy="25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 Frontage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311700" y="1106000"/>
            <a:ext cx="597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By definition, lot frontage is the width of the house that is facing the street. Therefore, it does not make sense to replace 0 for lot frontage NaN. </a:t>
            </a:r>
            <a:endParaRPr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25" y="1776650"/>
            <a:ext cx="24193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2709000" y="3912950"/>
            <a:ext cx="37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Replace NaN with lot frontage mean, 69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Garage</a:t>
            </a:r>
            <a:r>
              <a:rPr lang="en-GB" sz="140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/>
              <a:t>Age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311700" y="1106000"/>
            <a:ext cx="597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Domain knowledge states that the newer something is, the higher price it can fetch. By replacing NaN garage age with 0, we are saying that it has a very new garage, instead of not having a garage. This will heavily affect the fetching price of the house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75" y="2428725"/>
            <a:ext cx="3324073" cy="19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799" y="2428725"/>
            <a:ext cx="2987288" cy="19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2709000" y="4420250"/>
            <a:ext cx="37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Replace NaN with garage_age mean, 29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Electrical</a:t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3091200" y="4429650"/>
            <a:ext cx="29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Replace remaining NaNs with None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439550" y="1080475"/>
            <a:ext cx="60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All modern houses have electricity. It does not make sense that a house does not have any electrical.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300" y="1705838"/>
            <a:ext cx="5543440" cy="221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3091200" y="3933000"/>
            <a:ext cx="296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Replace NaN with the mode ‘Sbrkr’</a:t>
            </a:r>
            <a:endParaRPr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we account for ordinal variables?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311700" y="1468825"/>
            <a:ext cx="4218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We have found that converting ordinal features to a numerical scale (0-5) does not significantly </a:t>
            </a: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improve</a:t>
            </a: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 the model (in terms of R-squared or RMSE).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 posit that ordinal features here… do not assume a linear relationship with sale-price. One-hot encoding them may also a be suitable (perhaps more efficient) approach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8825"/>
            <a:ext cx="4309200" cy="281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Adjusting for skewness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63" y="1258400"/>
            <a:ext cx="8833475" cy="37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2191700" y="2571750"/>
            <a:ext cx="151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Right-skewed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(Fat right-tails)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198425" y="1709850"/>
            <a:ext cx="174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These need to be log-transformed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np.log1p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 allows us to account for 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very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 small values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Selection &amp; Evaluation Metrics</a:t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414000" y="1150575"/>
            <a:ext cx="8520600" cy="27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2"/>
                </a:solidFill>
              </a:rPr>
              <a:t>Multiple Linear Regression with Regularization</a:t>
            </a:r>
            <a:endParaRPr b="1" sz="21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175</a:t>
            </a:r>
            <a:r>
              <a:rPr lang="en-GB" sz="1600">
                <a:solidFill>
                  <a:schemeClr val="dk2"/>
                </a:solidFill>
              </a:rPr>
              <a:t> Features were included in the 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Many iterations of feature which may cause:</a:t>
            </a:r>
            <a:br>
              <a:rPr lang="en-GB" sz="1600">
                <a:solidFill>
                  <a:schemeClr val="dk2"/>
                </a:solidFill>
              </a:rPr>
            </a:br>
            <a:r>
              <a:rPr lang="en-GB" sz="1600">
                <a:solidFill>
                  <a:schemeClr val="dk2"/>
                </a:solidFill>
              </a:rPr>
              <a:t>-  Overfitting</a:t>
            </a:r>
            <a:br>
              <a:rPr lang="en-GB" sz="1600">
                <a:solidFill>
                  <a:schemeClr val="dk2"/>
                </a:solidFill>
              </a:rPr>
            </a:br>
            <a:r>
              <a:rPr lang="en-GB" sz="1600">
                <a:solidFill>
                  <a:schemeClr val="dk2"/>
                </a:solidFill>
              </a:rPr>
              <a:t>-  Multicollinearity</a:t>
            </a:r>
            <a:br>
              <a:rPr lang="en-GB" sz="1600">
                <a:solidFill>
                  <a:schemeClr val="dk2"/>
                </a:solidFill>
              </a:rPr>
            </a:br>
            <a:r>
              <a:rPr lang="en-GB" sz="1600">
                <a:solidFill>
                  <a:schemeClr val="dk2"/>
                </a:solidFill>
              </a:rPr>
              <a:t>-  Computationally intensive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Performed Linear Regression, Ridge and Lasso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/>
              <a:t>Evaluation Metrics</a:t>
            </a:r>
            <a:endParaRPr/>
          </a:p>
        </p:txBody>
      </p:sp>
      <p:graphicFrame>
        <p:nvGraphicFramePr>
          <p:cNvPr id="246" name="Google Shape;246;p29"/>
          <p:cNvGraphicFramePr/>
          <p:nvPr/>
        </p:nvGraphicFramePr>
        <p:xfrm>
          <a:off x="832725" y="127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{634B92D6-39E2-494C-AC64-0411FC41DE98}</a:tableStyleId>
              </a:tblPr>
              <a:tblGrid>
                <a:gridCol w="1693025"/>
                <a:gridCol w="1998625"/>
                <a:gridCol w="1938275"/>
                <a:gridCol w="1876625"/>
              </a:tblGrid>
              <a:tr h="75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 u="sng">
                          <a:solidFill>
                            <a:schemeClr val="lt1"/>
                          </a:solidFill>
                        </a:rPr>
                        <a:t>Model Type</a:t>
                      </a:r>
                      <a:endParaRPr b="1" sz="1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hMerge="1"/>
              </a:tr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 u="sng">
                          <a:solidFill>
                            <a:srgbClr val="232629"/>
                          </a:solidFill>
                        </a:rPr>
                        <a:t>Scoring Metric</a:t>
                      </a:r>
                      <a:endParaRPr sz="1600">
                        <a:solidFill>
                          <a:srgbClr val="23262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 u="sng">
                          <a:solidFill>
                            <a:srgbClr val="232629"/>
                          </a:solidFill>
                        </a:rPr>
                        <a:t>Simple Linear</a:t>
                      </a:r>
                      <a:endParaRPr sz="1600">
                        <a:solidFill>
                          <a:srgbClr val="23262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 u="sng">
                          <a:solidFill>
                            <a:srgbClr val="232629"/>
                          </a:solidFill>
                        </a:rPr>
                        <a:t>LASSO</a:t>
                      </a:r>
                      <a:endParaRPr b="1" sz="1600" u="sng">
                        <a:solidFill>
                          <a:srgbClr val="23262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 u="sng">
                          <a:solidFill>
                            <a:srgbClr val="232629"/>
                          </a:solidFill>
                        </a:rPr>
                        <a:t>RIDGE</a:t>
                      </a:r>
                      <a:endParaRPr b="1" sz="1600" u="sng">
                        <a:solidFill>
                          <a:srgbClr val="23262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4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hlink"/>
                          </a:solidFill>
                        </a:rPr>
                        <a:t>R2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0.93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0.94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0.94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RMSE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19909.82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</a:rPr>
                        <a:t>19574.17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</a:rPr>
                        <a:t>19250.99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" name="Google Shape;247;p29"/>
          <p:cNvSpPr txBox="1"/>
          <p:nvPr/>
        </p:nvSpPr>
        <p:spPr>
          <a:xfrm>
            <a:off x="495525" y="4211925"/>
            <a:ext cx="622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R2: Coefficient of Determination</a:t>
            </a:r>
            <a:endParaRPr i="1"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RMSE: Root Mean Square Error</a:t>
            </a:r>
            <a:endParaRPr i="1"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Lasso regularization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311700" y="1147400"/>
            <a:ext cx="85206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Lasso can set coefficients to absolute zero compared to Ridge which never set the value of coefficient to zero.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Helps to reduce features that are not relevant. 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75" y="2013800"/>
            <a:ext cx="3695475" cy="29709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" name="Google Shape;255;p30"/>
          <p:cNvGraphicFramePr/>
          <p:nvPr/>
        </p:nvGraphicFramePr>
        <p:xfrm>
          <a:off x="4036750" y="22625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{634B92D6-39E2-494C-AC64-0411FC41DE98}</a:tableStyleId>
              </a:tblPr>
              <a:tblGrid>
                <a:gridCol w="1417625"/>
                <a:gridCol w="9707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Top 5  </a:t>
                      </a:r>
                      <a:br>
                        <a:rPr b="1" lang="en-GB" sz="1200">
                          <a:solidFill>
                            <a:schemeClr val="lt1"/>
                          </a:solidFill>
                        </a:rPr>
                      </a:b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Features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Positive Coefficient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73763"/>
                    </a:solidFill>
                  </a:tcPr>
                </a:tc>
              </a:tr>
              <a:tr h="37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Gr Liv Area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0.12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Overall Qual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0.09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Functional (Typical)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0.05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BsmtFin SF 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MS Zoning (RL)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0.03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6" name="Google Shape;256;p30"/>
          <p:cNvGraphicFramePr/>
          <p:nvPr/>
        </p:nvGraphicFramePr>
        <p:xfrm>
          <a:off x="6494650" y="22458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{634B92D6-39E2-494C-AC64-0411FC41DE98}</a:tableStyleId>
              </a:tblPr>
              <a:tblGrid>
                <a:gridCol w="1417625"/>
                <a:gridCol w="970775"/>
              </a:tblGrid>
              <a:tr h="55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Top 5  </a:t>
                      </a:r>
                      <a:br>
                        <a:rPr b="1" lang="en-GB" sz="1200">
                          <a:solidFill>
                            <a:schemeClr val="lt1"/>
                          </a:solidFill>
                        </a:rPr>
                      </a:b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Features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Negative Coefficient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3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Remodel Age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-0.04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Exter Cond (Poor)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-0.04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KitchenQual (TA)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-0.05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Home Age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-0.03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Kitchen Qual (Gd)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-0.03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3"/>
          <p:cNvGrpSpPr/>
          <p:nvPr/>
        </p:nvGrpSpPr>
        <p:grpSpPr>
          <a:xfrm>
            <a:off x="1287000" y="1185500"/>
            <a:ext cx="2496337" cy="3495988"/>
            <a:chOff x="1197150" y="227250"/>
            <a:chExt cx="2496337" cy="3495988"/>
          </a:xfrm>
        </p:grpSpPr>
        <p:grpSp>
          <p:nvGrpSpPr>
            <p:cNvPr id="62" name="Google Shape;62;p13"/>
            <p:cNvGrpSpPr/>
            <p:nvPr/>
          </p:nvGrpSpPr>
          <p:grpSpPr>
            <a:xfrm>
              <a:off x="1197150" y="227250"/>
              <a:ext cx="2496337" cy="3495988"/>
              <a:chOff x="438525" y="181375"/>
              <a:chExt cx="2496337" cy="3495988"/>
            </a:xfrm>
          </p:grpSpPr>
          <p:pic>
            <p:nvPicPr>
              <p:cNvPr id="63" name="Google Shape;63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8920" r="-8920" t="0"/>
              <a:stretch/>
            </p:blipFill>
            <p:spPr>
              <a:xfrm>
                <a:off x="438525" y="1845488"/>
                <a:ext cx="1454725" cy="1831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13"/>
              <p:cNvPicPr preferRelativeResize="0"/>
              <p:nvPr/>
            </p:nvPicPr>
            <p:blipFill rotWithShape="1">
              <a:blip r:embed="rId4">
                <a:alphaModFix/>
              </a:blip>
              <a:srcRect b="8717" l="0" r="0" t="0"/>
              <a:stretch/>
            </p:blipFill>
            <p:spPr>
              <a:xfrm>
                <a:off x="509113" y="181375"/>
                <a:ext cx="2425750" cy="1672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" name="Google Shape;65;p13"/>
              <p:cNvSpPr txBox="1"/>
              <p:nvPr/>
            </p:nvSpPr>
            <p:spPr>
              <a:xfrm>
                <a:off x="1627150" y="676725"/>
                <a:ext cx="9084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 = $?</a:t>
                </a:r>
                <a:endParaRPr b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66" name="Google Shape;66;p13"/>
              <p:cNvPicPr preferRelativeResize="0"/>
              <p:nvPr/>
            </p:nvPicPr>
            <p:blipFill rotWithShape="1">
              <a:blip r:embed="rId5">
                <a:alphaModFix/>
              </a:blip>
              <a:srcRect b="8416" l="0" r="0" t="0"/>
              <a:stretch/>
            </p:blipFill>
            <p:spPr>
              <a:xfrm>
                <a:off x="998250" y="640500"/>
                <a:ext cx="788627" cy="5188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" name="Google Shape;67;p13"/>
            <p:cNvSpPr/>
            <p:nvPr/>
          </p:nvSpPr>
          <p:spPr>
            <a:xfrm>
              <a:off x="1537300" y="1740475"/>
              <a:ext cx="309600" cy="239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" name="Google Shape;68;p13"/>
          <p:cNvCxnSpPr/>
          <p:nvPr/>
        </p:nvCxnSpPr>
        <p:spPr>
          <a:xfrm>
            <a:off x="4387450" y="389100"/>
            <a:ext cx="0" cy="42924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69" name="Google Shape;69;p13"/>
          <p:cNvSpPr txBox="1"/>
          <p:nvPr/>
        </p:nvSpPr>
        <p:spPr>
          <a:xfrm>
            <a:off x="387550" y="310875"/>
            <a:ext cx="3595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Have you ever looked at a nice house and said, 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GB"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wonder how much that’s worth?”</a:t>
            </a:r>
            <a:endParaRPr b="1" sz="1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4881175" y="310875"/>
            <a:ext cx="405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Perhaps you’ve </a:t>
            </a:r>
            <a:r>
              <a:rPr b="1"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fretted about the value of your own property</a:t>
            </a:r>
            <a:r>
              <a:rPr lang="en-GB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or got into a </a:t>
            </a:r>
            <a:r>
              <a:rPr b="1"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heated argument with a relative/potential buyer</a:t>
            </a:r>
            <a:r>
              <a:rPr b="1" lang="en-GB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the perceived price of your property.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1" name="Google Shape;71;p13"/>
          <p:cNvGrpSpPr/>
          <p:nvPr/>
        </p:nvGrpSpPr>
        <p:grpSpPr>
          <a:xfrm>
            <a:off x="5041275" y="1628875"/>
            <a:ext cx="3601200" cy="2913200"/>
            <a:chOff x="5041275" y="1628875"/>
            <a:chExt cx="3601200" cy="2913200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8150" y="2269588"/>
              <a:ext cx="2619375" cy="174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84575" y="1964000"/>
              <a:ext cx="846550" cy="7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89950" y="1628875"/>
              <a:ext cx="1245275" cy="108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41275" y="3177275"/>
              <a:ext cx="1154450" cy="104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53675" y="3530550"/>
              <a:ext cx="1188800" cy="1011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" name="Google Shape;7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6075" y="1326675"/>
            <a:ext cx="1873751" cy="11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800008">
            <a:off x="6686671" y="1735969"/>
            <a:ext cx="2417808" cy="80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900001">
            <a:off x="5230497" y="3938300"/>
            <a:ext cx="2956326" cy="8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Conclusion:</a:t>
            </a: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506400" y="1429850"/>
            <a:ext cx="787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AutoNum type="arabicPeriod"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The model will perform best when having to predict houses within the range of $100k to $300k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AutoNum type="arabicPeriod"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To fetch a better sale price, we will need to maintain/improve features that have high coefficients. 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3" name="Google Shape;263;p31"/>
          <p:cNvSpPr txBox="1"/>
          <p:nvPr>
            <p:ph type="title"/>
          </p:nvPr>
        </p:nvSpPr>
        <p:spPr>
          <a:xfrm>
            <a:off x="288600" y="25717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Recommendations</a:t>
            </a:r>
            <a:r>
              <a:rPr b="1" lang="en-GB"/>
              <a:t>:</a:t>
            </a:r>
            <a:endParaRPr b="1"/>
          </a:p>
        </p:txBody>
      </p:sp>
      <p:sp>
        <p:nvSpPr>
          <p:cNvPr id="264" name="Google Shape;264;p31"/>
          <p:cNvSpPr txBox="1"/>
          <p:nvPr/>
        </p:nvSpPr>
        <p:spPr>
          <a:xfrm>
            <a:off x="546125" y="3305250"/>
            <a:ext cx="78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AutoNum type="arabicPeriod"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Distance to amenities.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Helvetica Neue Light"/>
              <a:buAutoNum type="arabicPeriod"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Crime rate / accident around the neighbourhood. 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0" y="11325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381675" y="2907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 &amp; Selection</a:t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275" y="1163800"/>
            <a:ext cx="5372925" cy="36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/>
        </p:nvSpPr>
        <p:spPr>
          <a:xfrm>
            <a:off x="381675" y="1163800"/>
            <a:ext cx="23835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600">
                <a:solidFill>
                  <a:schemeClr val="dk2"/>
                </a:solidFill>
              </a:rPr>
              <a:t>Logarithmic Distributions</a:t>
            </a:r>
            <a:endParaRPr sz="16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600">
                <a:solidFill>
                  <a:schemeClr val="dk2"/>
                </a:solidFill>
              </a:rPr>
              <a:t>Categorical Features Handling</a:t>
            </a:r>
            <a:endParaRPr sz="16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600">
                <a:solidFill>
                  <a:schemeClr val="dk2"/>
                </a:solidFill>
              </a:rPr>
              <a:t>Generation of new features like “House Age”</a:t>
            </a:r>
            <a:endParaRPr sz="16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600">
                <a:solidFill>
                  <a:schemeClr val="dk2"/>
                </a:solidFill>
              </a:rPr>
              <a:t>One-hot encoding for nominal features 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our train data; Removing outliers</a:t>
            </a:r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311700" y="1108950"/>
            <a:ext cx="1645500" cy="3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Outliers will need to be removed in order for our supervised machine learning models to work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/>
              <a:t>These can be inspected manually </a:t>
            </a:r>
            <a:r>
              <a:rPr i="1" lang="en-GB" sz="1300"/>
              <a:t>or</a:t>
            </a:r>
            <a:r>
              <a:rPr lang="en-GB" sz="1300"/>
              <a:t> filtered via kurtosis/skewness thresholds</a:t>
            </a:r>
            <a:endParaRPr sz="1300"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96" y="1106000"/>
            <a:ext cx="3460468" cy="193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150" y="1109026"/>
            <a:ext cx="3433059" cy="193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751" y="3111629"/>
            <a:ext cx="3474173" cy="197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7000" y="3147990"/>
            <a:ext cx="3419354" cy="193881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/>
          <p:nvPr/>
        </p:nvSpPr>
        <p:spPr>
          <a:xfrm>
            <a:off x="4265925" y="1550375"/>
            <a:ext cx="1194600" cy="955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4265925" y="3924650"/>
            <a:ext cx="1194600" cy="292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7718950" y="4072175"/>
            <a:ext cx="1194600" cy="442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8346600" y="2129250"/>
            <a:ext cx="617400" cy="347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Considerable variance among some categories</a:t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13" y="1506000"/>
            <a:ext cx="4596353" cy="28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650" y="1661301"/>
            <a:ext cx="3992038" cy="26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And… not so much variance in some 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00" y="1300550"/>
            <a:ext cx="4476230" cy="28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717" y="1300550"/>
            <a:ext cx="4380783" cy="280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Log-transformations and StandardScaler()</a:t>
            </a:r>
            <a:endParaRPr/>
          </a:p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Standardization does not change the skew of the distribution.</a:t>
            </a:r>
            <a:r>
              <a:rPr lang="en-GB"/>
              <a:t> What it does is to transform the values so that the overall distribution has μ=0 and σ2=1. The shape of the actual distribution remains unchanged.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Many elements used in the objective function of a learning algorithm assume that all features are centered around zero and have variance in the same order. If a feature has a variance that is orders of magnitude larger than others, it might dominate the objective function and make the estimator unable to learn from other features correctly as expected.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When a feature does not follow a linear distribution, it would be unwise to use the mean and the standard deviation to scale it. </a:t>
            </a: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Log-transformation changes the skew of the distribution, and is useful when you deal with right-skewed distributions (fat right tails).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</a:t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 frontage </a:t>
            </a:r>
            <a:r>
              <a:rPr lang="en-GB"/>
              <a:t>definition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https://www.gimme-shelter.com/frontage-50043/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200" y="278375"/>
            <a:ext cx="2981749" cy="47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650" y="1019025"/>
            <a:ext cx="3413424" cy="38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>
            <p:ph type="title"/>
          </p:nvPr>
        </p:nvSpPr>
        <p:spPr>
          <a:xfrm>
            <a:off x="311700" y="1939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missing values</a:t>
            </a:r>
            <a:endParaRPr/>
          </a:p>
        </p:txBody>
      </p:sp>
      <p:sp>
        <p:nvSpPr>
          <p:cNvPr id="329" name="Google Shape;329;p40"/>
          <p:cNvSpPr/>
          <p:nvPr/>
        </p:nvSpPr>
        <p:spPr>
          <a:xfrm>
            <a:off x="6087248" y="2628945"/>
            <a:ext cx="2949900" cy="538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/>
          <p:nvPr/>
        </p:nvSpPr>
        <p:spPr>
          <a:xfrm>
            <a:off x="6087248" y="4514797"/>
            <a:ext cx="2949900" cy="80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"/>
          <p:cNvSpPr/>
          <p:nvPr/>
        </p:nvSpPr>
        <p:spPr>
          <a:xfrm>
            <a:off x="6119103" y="1207375"/>
            <a:ext cx="2949900" cy="344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6087248" y="2028602"/>
            <a:ext cx="29499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0"/>
          <p:cNvSpPr/>
          <p:nvPr/>
        </p:nvSpPr>
        <p:spPr>
          <a:xfrm>
            <a:off x="6087248" y="3339154"/>
            <a:ext cx="29499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 txBox="1"/>
          <p:nvPr>
            <p:ph idx="4294967295" type="body"/>
          </p:nvPr>
        </p:nvSpPr>
        <p:spPr>
          <a:xfrm>
            <a:off x="311700" y="1019025"/>
            <a:ext cx="2179800" cy="3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400"/>
              <a:t>Several </a:t>
            </a:r>
            <a:r>
              <a:rPr lang="en-GB" sz="1400"/>
              <a:t>quantitative</a:t>
            </a:r>
            <a:r>
              <a:rPr lang="en-GB" sz="1400"/>
              <a:t> and qualitative features are missing</a:t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400"/>
              <a:t>Some of them do not appear to be missing completely at random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202475" y="2458475"/>
            <a:ext cx="5843400" cy="199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380125" y="277825"/>
            <a:ext cx="55269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GB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are are </a:t>
            </a:r>
            <a:r>
              <a:rPr b="1" lang="en-GB" sz="23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features</a:t>
            </a:r>
            <a:r>
              <a:rPr lang="en-GB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determine how much a home can fetch!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6" name="Google Shape;86;p14"/>
          <p:cNvGrpSpPr/>
          <p:nvPr/>
        </p:nvGrpSpPr>
        <p:grpSpPr>
          <a:xfrm>
            <a:off x="4662214" y="2570354"/>
            <a:ext cx="1244846" cy="1552454"/>
            <a:chOff x="5763075" y="1174275"/>
            <a:chExt cx="1953925" cy="2436751"/>
          </a:xfrm>
        </p:grpSpPr>
        <p:pic>
          <p:nvPicPr>
            <p:cNvPr id="87" name="Google Shape;8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63075" y="1174275"/>
              <a:ext cx="989275" cy="98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4"/>
            <p:cNvPicPr preferRelativeResize="0"/>
            <p:nvPr/>
          </p:nvPicPr>
          <p:blipFill rotWithShape="1">
            <a:blip r:embed="rId4">
              <a:alphaModFix/>
            </a:blip>
            <a:srcRect b="14865" l="9586" r="7624" t="16753"/>
            <a:stretch/>
          </p:blipFill>
          <p:spPr>
            <a:xfrm>
              <a:off x="6948925" y="1427913"/>
              <a:ext cx="768075" cy="63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24450" y="2163550"/>
              <a:ext cx="666525" cy="66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4"/>
            <p:cNvPicPr preferRelativeResize="0"/>
            <p:nvPr/>
          </p:nvPicPr>
          <p:blipFill rotWithShape="1">
            <a:blip r:embed="rId6">
              <a:alphaModFix/>
            </a:blip>
            <a:srcRect b="8892" l="5404" r="5706" t="8769"/>
            <a:stretch/>
          </p:blipFill>
          <p:spPr>
            <a:xfrm>
              <a:off x="7004275" y="2221137"/>
              <a:ext cx="657374" cy="608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38833" y="3022725"/>
              <a:ext cx="637750" cy="588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8">
              <a:alphaModFix/>
            </a:blip>
            <a:srcRect b="23007" l="14419" r="14547" t="23034"/>
            <a:stretch/>
          </p:blipFill>
          <p:spPr>
            <a:xfrm>
              <a:off x="6964976" y="3052000"/>
              <a:ext cx="735974" cy="559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" name="Google Shape;9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490438" y="2864050"/>
            <a:ext cx="548175" cy="13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380125" y="2794625"/>
            <a:ext cx="3248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</a:t>
            </a:r>
            <a:r>
              <a:rPr lang="en-GB" sz="15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5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Inside View</a:t>
            </a:r>
            <a:r>
              <a:rPr lang="en-GB" sz="15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involves making predictions based on your understanding of the details of the process - not that it’s wrong, it’s just that it’s often biased!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11700" y="4662950"/>
            <a:ext cx="859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Excerpt from Daniel Kahneman - Thinking Fast and Slow: The outside view asks if there are similar situations that can provide a statistical basis for making a decision. Rather than seeing a problem as unique, the outside view wants to know if others have faced comparable problems and, if so, what happened</a:t>
            </a:r>
            <a:endParaRPr i="1"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725476" y="139850"/>
            <a:ext cx="2688825" cy="38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338425" y="1346088"/>
            <a:ext cx="5148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</a:t>
            </a:r>
            <a:r>
              <a:rPr b="1" i="1" lang="en-GB" sz="17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Outside View*</a:t>
            </a:r>
            <a:r>
              <a:rPr lang="en-GB" sz="170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involves ignoring these details and using an estimate based on a class of roughly similar previous cases.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11">
            <a:alphaModFix/>
          </a:blip>
          <a:srcRect b="39697" l="0" r="0" t="37915"/>
          <a:stretch/>
        </p:blipFill>
        <p:spPr>
          <a:xfrm rot="5400000">
            <a:off x="3490013" y="3276538"/>
            <a:ext cx="1873200" cy="3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4031825" y="2940875"/>
            <a:ext cx="32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BIAS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5284725" y="2387225"/>
            <a:ext cx="817800" cy="2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5978225" y="2504375"/>
            <a:ext cx="166800" cy="69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Qualitative Variables</a:t>
            </a:r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25" y="1826375"/>
            <a:ext cx="3455256" cy="27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26375"/>
            <a:ext cx="3506800" cy="2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Quantitative Variables</a:t>
            </a:r>
            <a:endParaRPr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25" y="1513150"/>
            <a:ext cx="4300250" cy="30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975" y="1513150"/>
            <a:ext cx="3834125" cy="32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311700" y="2094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311700" y="3012625"/>
            <a:ext cx="85206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500"/>
              <a:t>There are </a:t>
            </a:r>
            <a:r>
              <a:rPr lang="en-GB" sz="1500"/>
              <a:t>are many variables that determine how much a home can fetch.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Using the Ames (IA) dataset (train, test), we want to find out which variables matter for home sale prices and produce accurate sale price predictions. 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This model will help provide the </a:t>
            </a:r>
            <a:r>
              <a:rPr i="1" lang="en-GB" sz="1500"/>
              <a:t>Outside View*</a:t>
            </a:r>
            <a:r>
              <a:rPr lang="en-GB" sz="1500"/>
              <a:t>, helping to reduce information asymmetry between potential home-buyers, home-sellers and real estate agents.</a:t>
            </a:r>
            <a:endParaRPr sz="1500"/>
          </a:p>
        </p:txBody>
      </p:sp>
      <p:sp>
        <p:nvSpPr>
          <p:cNvPr id="108" name="Google Shape;108;p15"/>
          <p:cNvSpPr/>
          <p:nvPr/>
        </p:nvSpPr>
        <p:spPr>
          <a:xfrm>
            <a:off x="840450" y="1193800"/>
            <a:ext cx="1216800" cy="1216800"/>
          </a:xfrm>
          <a:prstGeom prst="ellipse">
            <a:avLst/>
          </a:prstGeom>
          <a:noFill/>
          <a:ln cap="flat" cmpd="sng" w="38100">
            <a:solidFill>
              <a:srgbClr val="2326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3825738" y="1193800"/>
            <a:ext cx="1216800" cy="1216800"/>
          </a:xfrm>
          <a:prstGeom prst="ellipse">
            <a:avLst/>
          </a:prstGeom>
          <a:noFill/>
          <a:ln cap="flat" cmpd="sng" w="38100">
            <a:solidFill>
              <a:srgbClr val="2326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6811025" y="1193800"/>
            <a:ext cx="1216800" cy="1216800"/>
          </a:xfrm>
          <a:prstGeom prst="ellipse">
            <a:avLst/>
          </a:prstGeom>
          <a:noFill/>
          <a:ln cap="flat" cmpd="sng" w="38100">
            <a:solidFill>
              <a:srgbClr val="2326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425" y="1307800"/>
            <a:ext cx="1446150" cy="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700" y="1307800"/>
            <a:ext cx="1446150" cy="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 b="35280" l="0" r="0" t="35012"/>
          <a:stretch/>
        </p:blipFill>
        <p:spPr>
          <a:xfrm rot="-765586">
            <a:off x="860411" y="1353506"/>
            <a:ext cx="975557" cy="28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600" y="1639649"/>
            <a:ext cx="918500" cy="4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0412" y="1356288"/>
            <a:ext cx="767450" cy="8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0200" y="1364675"/>
            <a:ext cx="875050" cy="8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707538" y="2434750"/>
            <a:ext cx="14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Ames dataset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3692838" y="2434750"/>
            <a:ext cx="14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Develop Model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678138" y="2434750"/>
            <a:ext cx="14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Predict Price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>
                <a:highlight>
                  <a:schemeClr val="accent6"/>
                </a:highlight>
              </a:rPr>
              <a:t>Defining our problem statement (Zhewei)</a:t>
            </a:r>
            <a:endParaRPr sz="2000">
              <a:highlight>
                <a:schemeClr val="accent6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>
                <a:highlight>
                  <a:srgbClr val="B7B7B7"/>
                </a:highlight>
              </a:rPr>
              <a:t>Overview of our datasets / Exploratory data analysis (EDA) (Wee Hong)</a:t>
            </a:r>
            <a:endParaRPr sz="2000">
              <a:highlight>
                <a:srgbClr val="B7B7B7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>
                <a:highlight>
                  <a:schemeClr val="accent3"/>
                </a:highlight>
              </a:rPr>
              <a:t>Cleaning our data (Darren)</a:t>
            </a:r>
            <a:endParaRPr sz="2000">
              <a:highlight>
                <a:schemeClr val="accent3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>
                <a:highlight>
                  <a:srgbClr val="B6D7A8"/>
                </a:highlight>
              </a:rPr>
              <a:t>Processing our data (DJ)</a:t>
            </a:r>
            <a:endParaRPr sz="2000">
              <a:highlight>
                <a:srgbClr val="B6D7A8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>
                <a:highlight>
                  <a:srgbClr val="C27BA0"/>
                </a:highlight>
              </a:rPr>
              <a:t>Model Selection (Darien)</a:t>
            </a:r>
            <a:endParaRPr sz="2000">
              <a:highlight>
                <a:srgbClr val="C27BA0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>
                <a:highlight>
                  <a:srgbClr val="C27BA0"/>
                </a:highlight>
              </a:rPr>
              <a:t>Conclusion (Darien)</a:t>
            </a:r>
            <a:endParaRPr sz="2000">
              <a:highlight>
                <a:srgbClr val="C27BA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311700" y="1253675"/>
            <a:ext cx="4065900" cy="3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Helvetica Neue"/>
                <a:ea typeface="Helvetica Neue"/>
                <a:cs typeface="Helvetica Neue"/>
                <a:sym typeface="Helvetica Neue"/>
              </a:rPr>
              <a:t>Dataset Snapshot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500"/>
              <a:t>80 features + 1 target variable (‘sale-price’)</a:t>
            </a:r>
            <a:endParaRPr sz="15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500"/>
              <a:t>42 qualitative columns vs. 38 quantitative columns (incl. ‘id’, ‘pid’)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latin typeface="Helvetica Neue"/>
                <a:ea typeface="Helvetica Neue"/>
                <a:cs typeface="Helvetica Neue"/>
                <a:sym typeface="Helvetica Neue"/>
              </a:rPr>
              <a:t>Brief Process Taken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500"/>
              <a:t>Data Cleaning and Discovery</a:t>
            </a:r>
            <a:endParaRPr sz="15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500"/>
              <a:t>Descriptive Statistics to ensure we have good dataset to develop a linear model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Features Engineering and Selection (illustrated in diagram on the right)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Model Development</a:t>
            </a:r>
            <a:endParaRPr sz="1500"/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our dataset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7659" y="372499"/>
            <a:ext cx="1414683" cy="470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724" y="1400950"/>
            <a:ext cx="2012625" cy="30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7360025" y="2987257"/>
            <a:ext cx="1138200" cy="724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7360025" y="4499570"/>
            <a:ext cx="1138200" cy="401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7360025" y="1223750"/>
            <a:ext cx="1138200" cy="233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7360025" y="2135458"/>
            <a:ext cx="1138200" cy="144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7360025" y="1679608"/>
            <a:ext cx="1138200" cy="233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7360025" y="769576"/>
            <a:ext cx="1138200" cy="359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17"/>
          <p:cNvCxnSpPr>
            <a:stCxn id="137" idx="1"/>
            <a:endCxn id="133" idx="3"/>
          </p:cNvCxnSpPr>
          <p:nvPr/>
        </p:nvCxnSpPr>
        <p:spPr>
          <a:xfrm flipH="1">
            <a:off x="6786425" y="2207908"/>
            <a:ext cx="573600" cy="693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7"/>
          <p:cNvCxnSpPr>
            <a:stCxn id="135" idx="1"/>
            <a:endCxn id="133" idx="3"/>
          </p:cNvCxnSpPr>
          <p:nvPr/>
        </p:nvCxnSpPr>
        <p:spPr>
          <a:xfrm rot="10800000">
            <a:off x="6786425" y="2901770"/>
            <a:ext cx="573600" cy="17985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7"/>
          <p:cNvCxnSpPr>
            <a:stCxn id="134" idx="1"/>
            <a:endCxn id="133" idx="3"/>
          </p:cNvCxnSpPr>
          <p:nvPr/>
        </p:nvCxnSpPr>
        <p:spPr>
          <a:xfrm rot="10800000">
            <a:off x="6786425" y="2901757"/>
            <a:ext cx="573600" cy="447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7"/>
          <p:cNvCxnSpPr>
            <a:stCxn id="138" idx="1"/>
            <a:endCxn id="133" idx="3"/>
          </p:cNvCxnSpPr>
          <p:nvPr/>
        </p:nvCxnSpPr>
        <p:spPr>
          <a:xfrm flipH="1">
            <a:off x="6786425" y="1796158"/>
            <a:ext cx="573600" cy="11055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7"/>
          <p:cNvCxnSpPr>
            <a:stCxn id="136" idx="1"/>
            <a:endCxn id="133" idx="3"/>
          </p:cNvCxnSpPr>
          <p:nvPr/>
        </p:nvCxnSpPr>
        <p:spPr>
          <a:xfrm flipH="1">
            <a:off x="6786425" y="1340300"/>
            <a:ext cx="573600" cy="15615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7"/>
          <p:cNvCxnSpPr>
            <a:stCxn id="139" idx="1"/>
            <a:endCxn id="133" idx="3"/>
          </p:cNvCxnSpPr>
          <p:nvPr/>
        </p:nvCxnSpPr>
        <p:spPr>
          <a:xfrm flipH="1">
            <a:off x="6786425" y="949426"/>
            <a:ext cx="573600" cy="19521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7"/>
          <p:cNvSpPr txBox="1"/>
          <p:nvPr/>
        </p:nvSpPr>
        <p:spPr>
          <a:xfrm>
            <a:off x="4773725" y="1077850"/>
            <a:ext cx="121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Selected features</a:t>
            </a:r>
            <a:endParaRPr i="1"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7092600" y="96850"/>
            <a:ext cx="11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Correlation matrix (Sale-price)</a:t>
            </a:r>
            <a:endParaRPr i="1"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Overview - Missing Value Summary</a:t>
            </a:r>
            <a:endParaRPr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00" y="1258400"/>
            <a:ext cx="2301614" cy="32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139" y="1258400"/>
            <a:ext cx="2493535" cy="32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>
            <p:ph idx="1" type="body"/>
          </p:nvPr>
        </p:nvSpPr>
        <p:spPr>
          <a:xfrm>
            <a:off x="6037600" y="1434125"/>
            <a:ext cx="2629200" cy="26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6190"/>
              <a:buFont typeface="Arial"/>
              <a:buNone/>
            </a:pPr>
            <a:r>
              <a:rPr b="1" lang="en-GB" sz="4200">
                <a:latin typeface="Helvetica Neue"/>
                <a:ea typeface="Helvetica Neue"/>
                <a:cs typeface="Helvetica Neue"/>
                <a:sym typeface="Helvetica Neue"/>
              </a:rPr>
              <a:t>- Some columns has significant percentage of missing value like PoolQC and others</a:t>
            </a:r>
            <a:endParaRPr b="1" sz="4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ct val="26190"/>
              <a:buFont typeface="Arial"/>
              <a:buNone/>
            </a:pPr>
            <a:r>
              <a:rPr b="1" lang="en-GB" sz="4200">
                <a:latin typeface="Helvetica Neue"/>
                <a:ea typeface="Helvetica Neue"/>
                <a:cs typeface="Helvetica Neue"/>
                <a:sym typeface="Helvetica Neue"/>
              </a:rPr>
              <a:t>- Further investigation was done and found that they aren’t exactly missing value but accurate representation of certain categorical feature not being available</a:t>
            </a:r>
            <a:endParaRPr b="1" sz="4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249750" y="4256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Overview - Bivariate Relationship</a:t>
            </a:r>
            <a:endParaRPr/>
          </a:p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4488375" y="3615800"/>
            <a:ext cx="41253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6190"/>
              <a:buFont typeface="Arial"/>
              <a:buNone/>
            </a:pPr>
            <a:r>
              <a:rPr b="1" lang="en-GB" sz="4200">
                <a:latin typeface="Helvetica Neue"/>
                <a:ea typeface="Helvetica Neue"/>
                <a:cs typeface="Helvetica Neue"/>
                <a:sym typeface="Helvetica Neue"/>
              </a:rPr>
              <a:t>- Doing bivariate analysis, we were able to identify relationship between some columns against sale price</a:t>
            </a:r>
            <a:endParaRPr b="1" sz="4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ct val="26190"/>
              <a:buFont typeface="Arial"/>
              <a:buNone/>
            </a:pPr>
            <a:r>
              <a:rPr b="1" lang="en-GB" sz="4200">
                <a:latin typeface="Helvetica Neue"/>
                <a:ea typeface="Helvetica Neue"/>
                <a:cs typeface="Helvetica Neue"/>
                <a:sym typeface="Helvetica Neue"/>
              </a:rPr>
              <a:t>- We were able to identify interesting relationship, not only for continuous variable but also for categorical one like above</a:t>
            </a:r>
            <a:endParaRPr b="1" sz="4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416178" y="1159175"/>
            <a:ext cx="3620747" cy="1824297"/>
            <a:chOff x="548950" y="1088325"/>
            <a:chExt cx="4017250" cy="2057400"/>
          </a:xfrm>
        </p:grpSpPr>
        <p:pic>
          <p:nvPicPr>
            <p:cNvPr id="163" name="Google Shape;16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2450" y="1088325"/>
              <a:ext cx="3333750" cy="205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950" y="1088325"/>
              <a:ext cx="733425" cy="179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9"/>
          <p:cNvGrpSpPr/>
          <p:nvPr/>
        </p:nvGrpSpPr>
        <p:grpSpPr>
          <a:xfrm>
            <a:off x="495850" y="2983499"/>
            <a:ext cx="3541082" cy="1824300"/>
            <a:chOff x="495850" y="2983499"/>
            <a:chExt cx="3541082" cy="1824300"/>
          </a:xfrm>
        </p:grpSpPr>
        <p:pic>
          <p:nvPicPr>
            <p:cNvPr id="166" name="Google Shape;16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93550" y="2983499"/>
              <a:ext cx="3043382" cy="18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5850" y="2983500"/>
              <a:ext cx="555375" cy="1548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" name="Google Shape;16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4800" y="1070650"/>
            <a:ext cx="4715201" cy="24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249750" y="4256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Overview - Outlier &amp; Non-Numerical Data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3824425" y="3514375"/>
            <a:ext cx="41253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6190"/>
              <a:buFont typeface="Arial"/>
              <a:buNone/>
            </a:pPr>
            <a:r>
              <a:rPr b="1" lang="en-GB" sz="4200">
                <a:latin typeface="Helvetica Neue"/>
                <a:ea typeface="Helvetica Neue"/>
                <a:cs typeface="Helvetica Neue"/>
                <a:sym typeface="Helvetica Neue"/>
              </a:rPr>
              <a:t>- We also observed outlier in some features </a:t>
            </a:r>
            <a:r>
              <a:rPr b="1" lang="en-GB" sz="4200">
                <a:latin typeface="Helvetica Neue"/>
                <a:ea typeface="Helvetica Neue"/>
                <a:cs typeface="Helvetica Neue"/>
                <a:sym typeface="Helvetica Neue"/>
              </a:rPr>
              <a:t>which must be resolved to avoid problem during model training </a:t>
            </a:r>
            <a:endParaRPr b="1" sz="4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ct val="26190"/>
              <a:buFont typeface="Arial"/>
              <a:buNone/>
            </a:pPr>
            <a:r>
              <a:rPr b="1" lang="en-GB" sz="4200">
                <a:latin typeface="Helvetica Neue"/>
                <a:ea typeface="Helvetica Neue"/>
                <a:cs typeface="Helvetica Neue"/>
                <a:sym typeface="Helvetica Neue"/>
              </a:rPr>
              <a:t>- We have quite a number of categorical column that needs to be converted to numerical since model can only understand numbers</a:t>
            </a:r>
            <a:endParaRPr b="1" sz="4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9175"/>
            <a:ext cx="2893025" cy="1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00" y="2991300"/>
            <a:ext cx="2816625" cy="17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425" y="1159174"/>
            <a:ext cx="3910450" cy="20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00012E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4A86E8"/>
      </a:accent2>
      <a:accent3>
        <a:srgbClr val="6BBDD1"/>
      </a:accent3>
      <a:accent4>
        <a:srgbClr val="990000"/>
      </a:accent4>
      <a:accent5>
        <a:srgbClr val="741B47"/>
      </a:accent5>
      <a:accent6>
        <a:srgbClr val="F1C232"/>
      </a:accent6>
      <a:hlink>
        <a:srgbClr val="000000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